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2"/>
  </p:notesMasterIdLst>
  <p:handoutMasterIdLst>
    <p:handoutMasterId r:id="rId33"/>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452" r:id="rId20"/>
    <p:sldId id="389" r:id="rId21"/>
    <p:sldId id="276" r:id="rId22"/>
    <p:sldId id="277" r:id="rId23"/>
    <p:sldId id="390" r:id="rId24"/>
    <p:sldId id="279" r:id="rId25"/>
    <p:sldId id="280" r:id="rId26"/>
    <p:sldId id="391" r:id="rId27"/>
    <p:sldId id="282" r:id="rId28"/>
    <p:sldId id="283" r:id="rId29"/>
    <p:sldId id="392" r:id="rId30"/>
    <p:sldId id="393" r:id="rId3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 id="274"/>
            <p14:sldId id="452"/>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68898" autoAdjust="0"/>
  </p:normalViewPr>
  <p:slideViewPr>
    <p:cSldViewPr>
      <p:cViewPr varScale="1">
        <p:scale>
          <a:sx n="89" d="100"/>
          <a:sy n="89" d="100"/>
        </p:scale>
        <p:origin x="253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9212"/>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3/9/2021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Alice 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are all public; only </a:t>
                </a:r>
                <a14:m>
                  <m:oMath xmlns:m="http://schemas.openxmlformats.org/officeDocument/2006/math">
                    <m:r>
                      <a:rPr lang="en-US" b="0" i="1" smtClean="0">
                        <a:latin typeface="Cambria Math" panose="02040503050406030204" pitchFamily="18" charset="0"/>
                      </a:rPr>
                      <m:t>𝐴</m:t>
                    </m:r>
                  </m:oMath>
                </a14:m>
                <a:r>
                  <a:rPr lang="en-US" dirty="0"/>
                  <a:t> knows secret </a:t>
                </a:r>
                <a14:m>
                  <m:oMath xmlns:m="http://schemas.openxmlformats.org/officeDocument/2006/math">
                    <m:r>
                      <a:rPr lang="en-US" b="0" i="1" smtClean="0">
                        <a:latin typeface="Cambria Math" panose="02040503050406030204" pitchFamily="18" charset="0"/>
                      </a:rPr>
                      <m:t>𝑎</m:t>
                    </m:r>
                  </m:oMath>
                </a14:m>
                <a:r>
                  <a:rPr lang="en-US" dirty="0"/>
                  <a:t>; only </a:t>
                </a:r>
                <a14:m>
                  <m:oMath xmlns:m="http://schemas.openxmlformats.org/officeDocument/2006/math">
                    <m:r>
                      <a:rPr lang="en-US" b="0" i="1" smtClean="0">
                        <a:latin typeface="Cambria Math" panose="02040503050406030204" pitchFamily="18" charset="0"/>
                      </a:rPr>
                      <m:t>𝐵</m:t>
                    </m:r>
                  </m:oMath>
                </a14:m>
                <a:r>
                  <a:rPr lang="en-US" dirty="0"/>
                  <a:t> knows secret </a:t>
                </a:r>
                <a14:m>
                  <m:oMath xmlns:m="http://schemas.openxmlformats.org/officeDocument/2006/math">
                    <m:r>
                      <a:rPr lang="en-US" b="0" i="1" smtClean="0">
                        <a:latin typeface="Cambria Math" panose="02040503050406030204" pitchFamily="18" charset="0"/>
                      </a:rPr>
                      <m:t>𝑏</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a:latin typeface="Cambria Math" panose="02040503050406030204" pitchFamily="18" charset="0"/>
                  </a:rPr>
                  <a:t>𝐴</a:t>
                </a:r>
                <a:r>
                  <a:rPr lang="en-US" b="0" i="0">
                    <a:latin typeface="Cambria Math" panose="02040503050406030204" pitchFamily="18" charset="0"/>
                  </a:rPr>
                  <a:t>,𝐵,𝑝,𝑔</a:t>
                </a:r>
                <a:r>
                  <a:rPr lang="en-US" dirty="0"/>
                  <a:t> are all public; only </a:t>
                </a:r>
                <a:r>
                  <a:rPr lang="en-US" b="0" i="0">
                    <a:latin typeface="Cambria Math" panose="02040503050406030204" pitchFamily="18" charset="0"/>
                  </a:rPr>
                  <a:t>𝐴</a:t>
                </a:r>
                <a:r>
                  <a:rPr lang="en-US" dirty="0"/>
                  <a:t> knows secret </a:t>
                </a:r>
                <a:r>
                  <a:rPr lang="en-US" b="0" i="0">
                    <a:latin typeface="Cambria Math" panose="02040503050406030204" pitchFamily="18" charset="0"/>
                  </a:rPr>
                  <a:t>𝑎</a:t>
                </a:r>
                <a:r>
                  <a:rPr lang="en-US" dirty="0"/>
                  <a:t>; only </a:t>
                </a:r>
                <a:r>
                  <a:rPr lang="en-US" b="0" i="0">
                    <a:latin typeface="Cambria Math" panose="02040503050406030204" pitchFamily="18" charset="0"/>
                  </a:rPr>
                  <a:t>𝐵</a:t>
                </a:r>
                <a:r>
                  <a:rPr lang="en-US" dirty="0"/>
                  <a:t> knows secret </a:t>
                </a:r>
                <a:r>
                  <a:rPr lang="en-US" b="0" i="0">
                    <a:latin typeface="Cambria Math" panose="02040503050406030204" pitchFamily="18" charset="0"/>
                  </a:rPr>
                  <a:t>𝑏</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35759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26</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30</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4Df5_cojA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a:t>ZJU 2021</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SE">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use 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707"/>
                </a:stretch>
              </a:blipFill>
            </p:spPr>
            <p:txBody>
              <a:bodyPr/>
              <a:lstStyle/>
              <a:p>
                <a:r>
                  <a:rPr lang="en-SE">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016223"/>
              </a:xfrm>
            </p:spPr>
            <p:txBody>
              <a:bodyPr>
                <a:normAutofit fontScale="475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356" t="-3323"/>
                </a:stretch>
              </a:blipFill>
            </p:spPr>
            <p:txBody>
              <a:bodyPr/>
              <a:lstStyle/>
              <a:p>
                <a:r>
                  <a:rPr lang="en-SE">
                    <a:noFill/>
                  </a:rPr>
                  <a:t> </a:t>
                </a:r>
              </a:p>
            </p:txBody>
          </p:sp>
        </mc:Fallback>
      </mc:AlternateContent>
      <p:pic>
        <p:nvPicPr>
          <p:cNvPr id="159" name="Shape 159"/>
          <p:cNvPicPr preferRelativeResize="0"/>
          <p:nvPr/>
        </p:nvPicPr>
        <p:blipFill>
          <a:blip r:embed="rId4">
            <a:alphaModFix/>
          </a:blip>
          <a:stretch>
            <a:fillRect/>
          </a:stretch>
        </p:blipFill>
        <p:spPr>
          <a:xfrm>
            <a:off x="1809351" y="2952058"/>
            <a:ext cx="5525298" cy="3905942"/>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xmlns:a14="http://schemas.microsoft.com/office/drawing/2010/main">
        <mc:Choice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a:solidFill>
                      <a:schemeClr val="dk1"/>
                    </a:solidFill>
                  </a:rPr>
                  <a:t>Alice sends Bob a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a:solidFill>
                      <a:schemeClr val="dk1"/>
                    </a:solidFill>
                  </a:rPr>
                  <a:t>.</a:t>
                </a: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smtClean="0">
                            <a:solidFill>
                              <a:schemeClr val="dk1"/>
                            </a:solidFill>
                            <a:latin typeface="Cambria Math" panose="02040503050406030204" pitchFamily="18" charset="0"/>
                          </a:rPr>
                          <m:t>𝑅</m:t>
                        </m:r>
                      </m:e>
                      <m:sub>
                        <m:r>
                          <a:rPr lang="en-US" sz="2000" i="1" dirty="0" smtClean="0">
                            <a:solidFill>
                              <a:schemeClr val="dk1"/>
                            </a:solidFill>
                            <a:latin typeface="Cambria Math" panose="02040503050406030204" pitchFamily="18" charset="0"/>
                          </a:rPr>
                          <m:t>𝐴</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a:solidFill>
                              <a:schemeClr val="dk1"/>
                            </a:solidFill>
                            <a:latin typeface="Cambria Math" panose="02040503050406030204" pitchFamily="18" charset="0"/>
                          </a:rPr>
                          <m:t>𝑈</m:t>
                        </m:r>
                      </m:e>
                      <m:sub>
                        <m:r>
                          <a:rPr lang="en-US" sz="2000" i="1" dirty="0">
                            <a:solidFill>
                              <a:schemeClr val="dk1"/>
                            </a:solidFill>
                            <a:latin typeface="Cambria Math" panose="02040503050406030204" pitchFamily="18" charset="0"/>
                          </a:rPr>
                          <m:t>𝐵</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keys to 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𝐴</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𝐵</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𝐵</m:t>
                    </m:r>
                    <m:r>
                      <a:rPr lang="en-US" sz="2250" i="1" dirty="0">
                        <a:solidFill>
                          <a:schemeClr val="dk1"/>
                        </a:solidFill>
                        <a:latin typeface="Cambria Math" panose="02040503050406030204" pitchFamily="18" charset="0"/>
                      </a:rPr>
                      <m:t>)</m:t>
                    </m:r>
                  </m:oMath>
                </a14:m>
                <a:endParaRPr lang="en-US" sz="2250" dirty="0">
                  <a:solidFill>
                    <a:schemeClr val="dk1"/>
                  </a:solidFill>
                </a:endParaRPr>
              </a:p>
            </p:txBody>
          </p:sp>
        </mc:Choice>
        <mc:Fallback xmlns="">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1422"/>
                </a:stretch>
              </a:blipFill>
            </p:spPr>
            <p:txBody>
              <a:bodyPr/>
              <a:lstStyle/>
              <a:p>
                <a:r>
                  <a:rPr lang="en-SE">
                    <a:noFill/>
                  </a:rPr>
                  <a:t> </a:t>
                </a:r>
              </a:p>
            </p:txBody>
          </p:sp>
        </mc:Fallback>
      </mc:AlternateContent>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A1AE-8A26-4C74-B778-1F8D399AB692}"/>
              </a:ext>
            </a:extLst>
          </p:cNvPr>
          <p:cNvSpPr>
            <a:spLocks noGrp="1"/>
          </p:cNvSpPr>
          <p:nvPr>
            <p:ph type="title"/>
          </p:nvPr>
        </p:nvSpPr>
        <p:spPr/>
        <p:txBody>
          <a:bodyPr/>
          <a:lstStyle/>
          <a:p>
            <a:r>
              <a:rPr lang="en-US" dirty="0"/>
              <a:t>Reminder: Diffie-Hellman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17534F-EF67-47AE-8880-60896F685211}"/>
                  </a:ext>
                </a:extLst>
              </p:cNvPr>
              <p:cNvSpPr>
                <a:spLocks noGrp="1"/>
              </p:cNvSpPr>
              <p:nvPr>
                <p:ph idx="1"/>
              </p:nvPr>
            </p:nvSpPr>
            <p:spPr>
              <a:xfrm>
                <a:off x="323528" y="1196753"/>
                <a:ext cx="8568952" cy="5591168"/>
              </a:xfrm>
            </p:spPr>
            <p:txBody>
              <a:bodyPr>
                <a:normAutofit fontScale="77500" lnSpcReduction="20000"/>
              </a:bodyPr>
              <a:lstStyle/>
              <a:p>
                <a:r>
                  <a:rPr lang="en-US" dirty="0"/>
                  <a:t>Alice and Bob agree on:</a:t>
                </a:r>
              </a:p>
              <a:p>
                <a:pPr lvl="1"/>
                <a:r>
                  <a:rPr lang="en-US" dirty="0"/>
                  <a:t>A sufficiently large prime number </a:t>
                </a:r>
                <a14:m>
                  <m:oMath xmlns:m="http://schemas.openxmlformats.org/officeDocument/2006/math">
                    <m:r>
                      <a:rPr lang="en-US" b="0" i="1" smtClean="0">
                        <a:latin typeface="Cambria Math" panose="02040503050406030204" pitchFamily="18" charset="0"/>
                      </a:rPr>
                      <m:t>𝑝</m:t>
                    </m:r>
                  </m:oMath>
                </a14:m>
                <a:endParaRPr lang="en-US" dirty="0"/>
              </a:p>
              <a:p>
                <a:pPr lvl="1"/>
                <a:r>
                  <a:rPr lang="en-US" dirty="0"/>
                  <a:t>A base number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&lt;</m:t>
                    </m:r>
                    <m:r>
                      <a:rPr lang="en-US" b="0" i="1" smtClean="0">
                        <a:latin typeface="Cambria Math" panose="02040503050406030204" pitchFamily="18" charset="0"/>
                      </a:rPr>
                      <m:t>𝑝</m:t>
                    </m:r>
                  </m:oMath>
                </a14:m>
                <a:endParaRPr lang="en-US" dirty="0"/>
              </a:p>
              <a:p>
                <a:r>
                  <a:rPr lang="en-US" dirty="0"/>
                  <a:t>Alice chooses a secret number </a:t>
                </a:r>
                <a14:m>
                  <m:oMath xmlns:m="http://schemas.openxmlformats.org/officeDocument/2006/math">
                    <m:r>
                      <a:rPr lang="en-US" b="0" i="1" smtClean="0">
                        <a:latin typeface="Cambria Math" panose="02040503050406030204" pitchFamily="18" charset="0"/>
                      </a:rPr>
                      <m:t>𝑎</m:t>
                    </m:r>
                  </m:oMath>
                </a14:m>
                <a:r>
                  <a:rPr lang="en-US" dirty="0"/>
                  <a:t> and sends to Bob </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oMath>
                </a14:m>
                <a:endParaRPr lang="en-US" dirty="0"/>
              </a:p>
              <a:p>
                <a:r>
                  <a:rPr lang="en-US" dirty="0"/>
                  <a:t>Bob chooses a secret number </a:t>
                </a:r>
                <a14:m>
                  <m:oMath xmlns:m="http://schemas.openxmlformats.org/officeDocument/2006/math">
                    <m:r>
                      <a:rPr lang="en-US" b="0" i="1" smtClean="0">
                        <a:latin typeface="Cambria Math" panose="02040503050406030204" pitchFamily="18" charset="0"/>
                      </a:rPr>
                      <m:t>𝑏</m:t>
                    </m:r>
                  </m:oMath>
                </a14:m>
                <a:r>
                  <a:rPr lang="en-US" dirty="0"/>
                  <a:t> and sends to Alice </a:t>
                </a:r>
              </a:p>
              <a:p>
                <a:pPr lvl="1"/>
                <a14:m>
                  <m:oMath xmlns:m="http://schemas.openxmlformats.org/officeDocument/2006/math">
                    <m:r>
                      <a:rPr lang="en-US" b="0" i="1" smtClean="0">
                        <a:latin typeface="Cambria Math" panose="02040503050406030204" pitchFamily="18" charset="0"/>
                      </a:rPr>
                      <m:t>𝐵</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b="0" i="1" smtClean="0">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oMath>
                </a14:m>
                <a:endParaRPr lang="en-US" dirty="0"/>
              </a:p>
              <a:p>
                <a:r>
                  <a:rPr lang="en-US" dirty="0"/>
                  <a:t>Alice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Bob also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We can easily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t>, and this is their shared secret key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𝑎𝑏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endParaRPr lang="en-US" dirty="0"/>
              </a:p>
            </p:txBody>
          </p:sp>
        </mc:Choice>
        <mc:Fallback xmlns="">
          <p:sp>
            <p:nvSpPr>
              <p:cNvPr id="3" name="Content Placeholder 2">
                <a:extLst>
                  <a:ext uri="{FF2B5EF4-FFF2-40B4-BE49-F238E27FC236}">
                    <a16:creationId xmlns:a16="http://schemas.microsoft.com/office/drawing/2014/main" id="{A117534F-EF67-47AE-8880-60896F685211}"/>
                  </a:ext>
                </a:extLst>
              </p:cNvPr>
              <p:cNvSpPr>
                <a:spLocks noGrp="1" noRot="1" noChangeAspect="1" noMove="1" noResize="1" noEditPoints="1" noAdjustHandles="1" noChangeArrowheads="1" noChangeShapeType="1" noTextEdit="1"/>
              </p:cNvSpPr>
              <p:nvPr>
                <p:ph idx="1"/>
              </p:nvPr>
            </p:nvSpPr>
            <p:spPr>
              <a:xfrm>
                <a:off x="323528" y="1196753"/>
                <a:ext cx="8568952" cy="5591168"/>
              </a:xfrm>
              <a:blipFill>
                <a:blip r:embed="rId3"/>
                <a:stretch>
                  <a:fillRect l="-1280" t="-2614" r="-2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43BD77-84CA-42DA-9401-7AC8EFE28D9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95517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a:bodyPr>
          <a:lstStyle/>
          <a:p>
            <a:r>
              <a:rPr lang="en-US" dirty="0"/>
              <a:t>Pairwise key-exchange based on shared secret master key does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144220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xmlns="">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980728"/>
                <a:ext cx="8568952" cy="3024336"/>
              </a:xfrm>
            </p:spPr>
            <p:txBody>
              <a:bodyPr>
                <a:normAutofit fontScale="47500" lnSpcReduction="20000"/>
              </a:bodyPr>
              <a:lstStyle/>
              <a:p>
                <a:r>
                  <a:rPr lang="en-US" dirty="0"/>
                  <a:t>An imposter Eve may post her public key, and claim that it is someone else’s public key. To prevent this, 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r>
                  <a:rPr lang="en-US" dirty="0"/>
                  <a:t>YouTube: How does HTTPS work? What's a CA? What's a self-signed Certificate?</a:t>
                </a:r>
              </a:p>
              <a:p>
                <a:pPr lvl="1"/>
                <a:r>
                  <a:rPr lang="en-US" dirty="0">
                    <a:hlinkClick r:id="rId3"/>
                  </a:rPr>
                  <a:t>https://www.youtube.com/watch?v=T4Df5_cojAs</a:t>
                </a:r>
                <a:endParaRPr lang="en-SE" dirty="0"/>
              </a:p>
            </p:txBody>
          </p:sp>
        </mc:Choice>
        <mc:Fallback xmlns="">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980728"/>
                <a:ext cx="8568952" cy="3024336"/>
              </a:xfrm>
              <a:blipFill>
                <a:blip r:embed="rId4"/>
                <a:stretch>
                  <a:fillRect l="-356" t="-2419" r="-213"/>
                </a:stretch>
              </a:blipFill>
            </p:spPr>
            <p:txBody>
              <a:bodyPr/>
              <a:lstStyle/>
              <a:p>
                <a:r>
                  <a:rPr lang="en-SE">
                    <a:noFill/>
                  </a:rPr>
                  <a:t> </a:t>
                </a:r>
              </a:p>
            </p:txBody>
          </p:sp>
        </mc:Fallback>
      </mc:AlternateContent>
      <p:pic>
        <p:nvPicPr>
          <p:cNvPr id="190" name="Shape 190"/>
          <p:cNvPicPr preferRelativeResize="0"/>
          <p:nvPr/>
        </p:nvPicPr>
        <p:blipFill>
          <a:blip r:embed="rId5">
            <a:alphaModFix/>
          </a:blip>
          <a:stretch>
            <a:fillRect/>
          </a:stretch>
        </p:blipFill>
        <p:spPr>
          <a:xfrm>
            <a:off x="1331640" y="3861048"/>
            <a:ext cx="6481335" cy="302568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85000" lnSpcReduction="1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p>
          <a:p>
            <a:pPr marL="971550" lvl="1" indent="-514350">
              <a:buFont typeface="+mj-lt"/>
              <a:buAutoNum type="alphaUcPeriod"/>
            </a:pPr>
            <a:r>
              <a:rPr lang="en-US" dirty="0"/>
              <a:t>Signing the message exchanges in Diffie-Hellman eliminates the man-in-the-middle attack.</a:t>
            </a:r>
          </a:p>
          <a:p>
            <a:r>
              <a:rPr lang="en-US" dirty="0"/>
              <a:t>ANS: A, B, C, E.</a:t>
            </a:r>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211278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servers (referred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in</a:t>
            </a: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593899" y="3641365"/>
            <a:ext cx="7298581" cy="302799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the user shares 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spTree>
    <p:extLst>
      <p:ext uri="{BB962C8B-B14F-4D97-AF65-F5344CB8AC3E}">
        <p14:creationId xmlns:p14="http://schemas.microsoft.com/office/powerpoint/2010/main" val="1690459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08311"/>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08311"/>
              </a:xfrm>
              <a:blipFill>
                <a:blip r:embed="rId3"/>
                <a:stretch>
                  <a:fillRect l="-71" t="-1957" r="-427" b="-1304"/>
                </a:stretch>
              </a:blipFill>
            </p:spPr>
            <p:txBody>
              <a:bodyPr/>
              <a:lstStyle/>
              <a:p>
                <a:r>
                  <a:rPr lang="en-SE">
                    <a:noFill/>
                  </a:rPr>
                  <a:t> </a:t>
                </a:r>
              </a:p>
            </p:txBody>
          </p:sp>
        </mc:Fallback>
      </mc:AlternateContent>
      <p:pic>
        <p:nvPicPr>
          <p:cNvPr id="234" name="Shape 234"/>
          <p:cNvPicPr preferRelativeResize="0"/>
          <p:nvPr/>
        </p:nvPicPr>
        <p:blipFill>
          <a:blip r:embed="rId4">
            <a:alphaModFix/>
          </a:blip>
          <a:stretch>
            <a:fillRect/>
          </a:stretch>
        </p:blipFill>
        <p:spPr>
          <a:xfrm>
            <a:off x="1763688" y="3795488"/>
            <a:ext cx="6262817" cy="287751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665814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required, 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SE">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97510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pPr lvl="1"/>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R_1 and R_2 should 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SE">
                    <a:noFill/>
                  </a:rPr>
                  <a:t> </a:t>
                </a:r>
              </a:p>
            </p:txBody>
          </p:sp>
        </mc:Fallback>
      </mc:AlternateContent>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475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p>
              <a:p>
                <a:r>
                  <a:rPr lang="en-US" dirty="0"/>
                  <a:t>This protocol is subject to </a:t>
                </a:r>
                <a:r>
                  <a:rPr lang="en-US" dirty="0">
                    <a:solidFill>
                      <a:schemeClr val="dk1"/>
                    </a:solidFill>
                  </a:rPr>
                  <a:t>a reflection attack, a man-in-the-middle scheme.</a:t>
                </a:r>
              </a:p>
              <a:p>
                <a:endParaRPr lang="en-US" dirty="0"/>
              </a:p>
              <a:p>
                <a:endParaRPr lang="en-US" dirty="0"/>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356" t="-2821"/>
                </a:stretch>
              </a:blipFill>
            </p:spPr>
            <p:txBody>
              <a:bodyPr/>
              <a:lstStyle/>
              <a:p>
                <a:r>
                  <a:rPr lang="en-SE">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85000" lnSpcReduction="20000"/>
              </a:bodyPr>
              <a:lstStyle/>
              <a:p>
                <a:r>
                  <a:rPr lang="en-US" dirty="0">
                    <a:solidFill>
                      <a:schemeClr val="dk1"/>
                    </a:solidFill>
                  </a:rPr>
                  <a:t>Trudy 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1565" t="-8187" r="-853" b="-4386"/>
                </a:stretch>
              </a:blipFill>
            </p:spPr>
            <p:txBody>
              <a:bodyPr/>
              <a:lstStyle/>
              <a:p>
                <a:r>
                  <a:rPr lang="en-SE">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47121</TotalTime>
  <Words>6141</Words>
  <Application>Microsoft Office PowerPoint</Application>
  <PresentationFormat>On-screen Show (4:3)</PresentationFormat>
  <Paragraphs>331</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Gloria Hallelujah</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Reminder: Diffie-Hellman</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348</cp:revision>
  <dcterms:created xsi:type="dcterms:W3CDTF">2014-08-18T03:27:50Z</dcterms:created>
  <dcterms:modified xsi:type="dcterms:W3CDTF">2021-03-09T09:19:07Z</dcterms:modified>
</cp:coreProperties>
</file>